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78" r:id="rId9"/>
    <p:sldId id="279" r:id="rId10"/>
    <p:sldId id="280" r:id="rId11"/>
    <p:sldId id="261" r:id="rId12"/>
    <p:sldId id="281" r:id="rId13"/>
    <p:sldId id="262" r:id="rId14"/>
    <p:sldId id="263" r:id="rId15"/>
    <p:sldId id="264" r:id="rId16"/>
    <p:sldId id="282" r:id="rId17"/>
    <p:sldId id="267" r:id="rId18"/>
    <p:sldId id="268" r:id="rId19"/>
    <p:sldId id="275" r:id="rId20"/>
    <p:sldId id="269" r:id="rId21"/>
    <p:sldId id="270" r:id="rId22"/>
    <p:sldId id="271" r:id="rId23"/>
    <p:sldId id="265" r:id="rId24"/>
    <p:sldId id="272" r:id="rId25"/>
    <p:sldId id="273" r:id="rId26"/>
    <p:sldId id="274" r:id="rId27"/>
    <p:sldId id="266" r:id="rId28"/>
    <p:sldId id="283" r:id="rId29"/>
    <p:sldId id="284" r:id="rId3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9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2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8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6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6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8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0.jfif"/><Relationship Id="rId4" Type="http://schemas.openxmlformats.org/officeDocument/2006/relationships/image" Target="../media/image19.jf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f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fif"/><Relationship Id="rId5" Type="http://schemas.openxmlformats.org/officeDocument/2006/relationships/image" Target="../media/image38.jfif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95911-6410-44C8-B713-6A38C765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4199A2-785B-4680-8B55-71572CF71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s-ES" sz="3100" b="1" dirty="0">
                <a:solidFill>
                  <a:schemeClr val="bg1"/>
                </a:solidFill>
              </a:rPr>
              <a:t>“Incidencia de hemorragia pulmonar inducida por el ejercicio en caballos American </a:t>
            </a:r>
            <a:r>
              <a:rPr lang="es-ES" sz="3100" b="1" dirty="0" err="1">
                <a:solidFill>
                  <a:schemeClr val="bg1"/>
                </a:solidFill>
              </a:rPr>
              <a:t>Trotter</a:t>
            </a:r>
            <a:r>
              <a:rPr lang="es-ES" sz="3100" b="1" dirty="0">
                <a:solidFill>
                  <a:schemeClr val="bg1"/>
                </a:solidFill>
              </a:rPr>
              <a:t> corredores de una milla en la provincia de Córdoba determinada por endoscopia” </a:t>
            </a:r>
            <a:br>
              <a:rPr lang="es-AR" sz="3100" b="1" dirty="0">
                <a:solidFill>
                  <a:schemeClr val="bg1"/>
                </a:solidFill>
              </a:rPr>
            </a:br>
            <a:endParaRPr lang="es-AR" sz="3100" dirty="0">
              <a:solidFill>
                <a:schemeClr val="bg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CEAA34-5956-455C-B6A8-D3EE5BD68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es-ES">
                <a:solidFill>
                  <a:schemeClr val="bg1"/>
                </a:solidFill>
              </a:rPr>
              <a:t>M.V. Leandro A. Dutruel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E7AB43-1D56-4C6A-9997-B018954D8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01" y="30102"/>
            <a:ext cx="1551302" cy="15513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7B29B1-F980-4BB5-8E62-B847D6C88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4407" cy="155130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9AADB9E-FA4A-45C0-8E52-231E1BAF5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678" y="33550"/>
            <a:ext cx="1551302" cy="154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2C9D6-7B4A-4D4F-86F8-F0188958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GRADO 4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7981AE4-7FAA-421D-BF3E-8239A822C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4" y="2020888"/>
            <a:ext cx="4925482" cy="369411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B2932-1EB0-4F66-A1FA-EE5B9315F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24" y="2020888"/>
            <a:ext cx="4925482" cy="36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6BDA6-CB8E-42BF-8DD6-BE3F98DC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FISIOPATOLOGIA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012227-606E-4F91-86E0-3BCB53FEA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Ruptura por </a:t>
            </a:r>
            <a:r>
              <a:rPr lang="es-ES" dirty="0" err="1"/>
              <a:t>estres</a:t>
            </a:r>
            <a:r>
              <a:rPr lang="es-ES" dirty="0"/>
              <a:t> de capilares pulmonares.</a:t>
            </a:r>
          </a:p>
          <a:p>
            <a:r>
              <a:rPr lang="es-ES" dirty="0"/>
              <a:t>Capacidad del equino de almacenar glóbulos rojos en el bazo, aumentando 50% el VSC.</a:t>
            </a:r>
          </a:p>
          <a:p>
            <a:r>
              <a:rPr lang="es-ES" dirty="0"/>
              <a:t>Posibles causas:</a:t>
            </a:r>
          </a:p>
          <a:p>
            <a:pPr lvl="1"/>
            <a:r>
              <a:rPr lang="es-ES" dirty="0"/>
              <a:t>Presión arterial pulmonar</a:t>
            </a:r>
          </a:p>
          <a:p>
            <a:pPr lvl="1"/>
            <a:r>
              <a:rPr lang="es-ES" dirty="0"/>
              <a:t>Presión venosa pulmonar</a:t>
            </a:r>
          </a:p>
          <a:p>
            <a:endParaRPr lang="es-AR" dirty="0"/>
          </a:p>
        </p:txBody>
      </p:sp>
      <p:sp>
        <p:nvSpPr>
          <p:cNvPr id="4" name="Flecha: hacia arriba 3">
            <a:extLst>
              <a:ext uri="{FF2B5EF4-FFF2-40B4-BE49-F238E27FC236}">
                <a16:creationId xmlns:a16="http://schemas.microsoft.com/office/drawing/2014/main" id="{38EADE9C-9789-4E82-84CC-6CF3361F5FA4}"/>
              </a:ext>
            </a:extLst>
          </p:cNvPr>
          <p:cNvSpPr/>
          <p:nvPr/>
        </p:nvSpPr>
        <p:spPr>
          <a:xfrm>
            <a:off x="1618488" y="4768596"/>
            <a:ext cx="201168" cy="2194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arriba 4">
            <a:extLst>
              <a:ext uri="{FF2B5EF4-FFF2-40B4-BE49-F238E27FC236}">
                <a16:creationId xmlns:a16="http://schemas.microsoft.com/office/drawing/2014/main" id="{D4619700-B561-4258-90E2-08D622AB7504}"/>
              </a:ext>
            </a:extLst>
          </p:cNvPr>
          <p:cNvSpPr/>
          <p:nvPr/>
        </p:nvSpPr>
        <p:spPr>
          <a:xfrm>
            <a:off x="1618488" y="5253228"/>
            <a:ext cx="201168" cy="2194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917392-57A6-4529-9C55-13D867DA4EA9}"/>
              </a:ext>
            </a:extLst>
          </p:cNvPr>
          <p:cNvSpPr txBox="1"/>
          <p:nvPr/>
        </p:nvSpPr>
        <p:spPr>
          <a:xfrm>
            <a:off x="6543411" y="4933295"/>
            <a:ext cx="564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Presión intravascular pulmonar capilar</a:t>
            </a:r>
            <a:endParaRPr lang="es-AR" sz="2400" dirty="0"/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4568161C-BD14-4B24-A08B-AFEB15E81756}"/>
              </a:ext>
            </a:extLst>
          </p:cNvPr>
          <p:cNvSpPr/>
          <p:nvPr/>
        </p:nvSpPr>
        <p:spPr>
          <a:xfrm>
            <a:off x="6096000" y="4837176"/>
            <a:ext cx="438912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E64507-A8D0-4CFA-B213-F13539788EF6}"/>
              </a:ext>
            </a:extLst>
          </p:cNvPr>
          <p:cNvSpPr txBox="1"/>
          <p:nvPr/>
        </p:nvSpPr>
        <p:spPr>
          <a:xfrm>
            <a:off x="783824" y="6172200"/>
            <a:ext cx="11408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400" dirty="0">
                <a:effectLst/>
              </a:rPr>
              <a:t>West, J. B., Mathieu-</a:t>
            </a:r>
            <a:r>
              <a:rPr lang="es-AR" sz="1400" dirty="0" err="1">
                <a:effectLst/>
              </a:rPr>
              <a:t>Costello</a:t>
            </a:r>
            <a:r>
              <a:rPr lang="es-AR" sz="1400" dirty="0">
                <a:effectLst/>
              </a:rPr>
              <a:t>, O., Jones, J. H., </a:t>
            </a:r>
            <a:r>
              <a:rPr lang="es-AR" sz="1400" dirty="0" err="1">
                <a:effectLst/>
              </a:rPr>
              <a:t>Birks</a:t>
            </a:r>
            <a:r>
              <a:rPr lang="es-AR" sz="1400" dirty="0">
                <a:effectLst/>
              </a:rPr>
              <a:t>, E. K., </a:t>
            </a:r>
            <a:r>
              <a:rPr lang="es-AR" sz="1400" dirty="0" err="1">
                <a:effectLst/>
              </a:rPr>
              <a:t>Logemann</a:t>
            </a:r>
            <a:r>
              <a:rPr lang="es-AR" sz="1400" dirty="0">
                <a:effectLst/>
              </a:rPr>
              <a:t>, R. B., </a:t>
            </a:r>
            <a:r>
              <a:rPr lang="es-AR" sz="1400" dirty="0" err="1">
                <a:effectLst/>
              </a:rPr>
              <a:t>Pascoe</a:t>
            </a:r>
            <a:r>
              <a:rPr lang="es-AR" sz="1400" dirty="0">
                <a:effectLst/>
              </a:rPr>
              <a:t>, J. R., &amp; Tyler, W. S. (1993). Stress </a:t>
            </a:r>
            <a:r>
              <a:rPr lang="es-AR" sz="1400" dirty="0" err="1">
                <a:effectLst/>
              </a:rPr>
              <a:t>failure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of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pulmonary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capillaries</a:t>
            </a:r>
            <a:r>
              <a:rPr lang="es-AR" sz="1400" dirty="0">
                <a:effectLst/>
              </a:rPr>
              <a:t> in </a:t>
            </a:r>
            <a:r>
              <a:rPr lang="es-AR" sz="1400" dirty="0" err="1">
                <a:effectLst/>
              </a:rPr>
              <a:t>racehorses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with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exercise</a:t>
            </a:r>
            <a:r>
              <a:rPr lang="es-AR" sz="1400" dirty="0">
                <a:effectLst/>
              </a:rPr>
              <a:t>- </a:t>
            </a:r>
            <a:r>
              <a:rPr lang="es-AR" sz="1400" dirty="0" err="1">
                <a:effectLst/>
              </a:rPr>
              <a:t>induced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pulmonary</a:t>
            </a:r>
            <a:r>
              <a:rPr lang="es-AR" sz="1400" dirty="0">
                <a:effectLst/>
              </a:rPr>
              <a:t> </a:t>
            </a:r>
            <a:r>
              <a:rPr lang="es-AR" sz="1400" dirty="0" err="1">
                <a:effectLst/>
              </a:rPr>
              <a:t>hemorrhage</a:t>
            </a:r>
            <a:r>
              <a:rPr lang="es-AR" sz="1400" dirty="0">
                <a:effectLst/>
              </a:rPr>
              <a:t>. </a:t>
            </a:r>
            <a:r>
              <a:rPr lang="es-AR" sz="1400" i="1" dirty="0" err="1">
                <a:effectLst/>
              </a:rPr>
              <a:t>Journal</a:t>
            </a:r>
            <a:r>
              <a:rPr lang="es-AR" sz="1400" i="1" dirty="0">
                <a:effectLst/>
              </a:rPr>
              <a:t> </a:t>
            </a:r>
            <a:r>
              <a:rPr lang="es-AR" sz="1400" i="1" dirty="0" err="1">
                <a:effectLst/>
              </a:rPr>
              <a:t>of</a:t>
            </a:r>
            <a:r>
              <a:rPr lang="es-AR" sz="1400" i="1" dirty="0">
                <a:effectLst/>
              </a:rPr>
              <a:t> </a:t>
            </a:r>
            <a:r>
              <a:rPr lang="es-AR" sz="1400" i="1" dirty="0" err="1">
                <a:effectLst/>
              </a:rPr>
              <a:t>Applied</a:t>
            </a:r>
            <a:r>
              <a:rPr lang="es-AR" sz="1400" i="1" dirty="0">
                <a:effectLst/>
              </a:rPr>
              <a:t> </a:t>
            </a:r>
            <a:r>
              <a:rPr lang="es-AR" sz="1400" i="1" dirty="0" err="1">
                <a:effectLst/>
              </a:rPr>
              <a:t>Physiology</a:t>
            </a:r>
            <a:r>
              <a:rPr lang="es-AR" sz="1400" dirty="0">
                <a:effectLst/>
              </a:rPr>
              <a:t>, </a:t>
            </a:r>
            <a:r>
              <a:rPr lang="es-AR" sz="1400" i="1" dirty="0">
                <a:effectLst/>
              </a:rPr>
              <a:t>75</a:t>
            </a:r>
            <a:r>
              <a:rPr lang="es-AR" sz="1400" dirty="0">
                <a:effectLst/>
              </a:rPr>
              <a:t>(3), 1097–1109. https://doi.org/10.1152/jappl.1993.75.3.1097</a:t>
            </a:r>
          </a:p>
          <a:p>
            <a:pPr algn="r"/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4210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CC08F-6496-4397-B1BF-12399BBF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888302-DB59-49B5-B39A-FD6A9AEE0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42" y="-18587"/>
            <a:ext cx="3821455" cy="2314030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DF78B3-016E-4576-82C4-F82730D9D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66" y="3376263"/>
            <a:ext cx="4835331" cy="29037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1CE852-2BC0-44FC-8499-6C47A2548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21" y="1872457"/>
            <a:ext cx="2828912" cy="38602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6E3EDCD-549F-4CA8-A972-B22C02204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32" y="2235729"/>
            <a:ext cx="2077456" cy="13824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B7E5BD-4407-417D-AA00-77C8C8C7F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76" y="-52737"/>
            <a:ext cx="5145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5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CACC3-E077-4831-A59E-E1B98A6C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ESTADISTICA MUNDIAL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995A60-4408-4D7D-8EC7-86E5E889C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Entre 0,15% y 6.8% de prevalencia de epistaxis.</a:t>
            </a:r>
          </a:p>
          <a:p>
            <a:r>
              <a:rPr lang="es-ES" dirty="0"/>
              <a:t>0.15% tuvieron epistaxis relacionada con HPIE diagnosticado por endoscopia.</a:t>
            </a:r>
          </a:p>
          <a:p>
            <a:r>
              <a:rPr lang="es-AR" dirty="0"/>
              <a:t>&gt; frecuencia en hembras, mayores de 2 años, corriendo menos de 1600 </a:t>
            </a:r>
            <a:r>
              <a:rPr lang="es-AR" dirty="0" err="1"/>
              <a:t>mts</a:t>
            </a:r>
            <a:r>
              <a:rPr lang="es-AR" dirty="0"/>
              <a:t>.</a:t>
            </a:r>
          </a:p>
          <a:p>
            <a:r>
              <a:rPr lang="es-AR" dirty="0"/>
              <a:t>Pico de esfuerzo máximo en corto periodo de tiempo.</a:t>
            </a:r>
          </a:p>
          <a:p>
            <a:r>
              <a:rPr lang="es-AR" dirty="0"/>
              <a:t>Actividades con salto de obstáculos presenta mayor epistaxis.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2B6821-2BAD-48BD-9E4B-3554AEB1ACE6}"/>
              </a:ext>
            </a:extLst>
          </p:cNvPr>
          <p:cNvSpPr txBox="1"/>
          <p:nvPr/>
        </p:nvSpPr>
        <p:spPr>
          <a:xfrm rot="10800000" flipV="1">
            <a:off x="487680" y="6334780"/>
            <a:ext cx="1175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/>
              <a:t>Takahashi, T., </a:t>
            </a:r>
            <a:r>
              <a:rPr lang="es-ES" sz="1400" dirty="0" err="1"/>
              <a:t>Hiraga</a:t>
            </a:r>
            <a:r>
              <a:rPr lang="es-ES" sz="1400" dirty="0"/>
              <a:t>, A., </a:t>
            </a:r>
            <a:r>
              <a:rPr lang="es-ES" sz="1400" dirty="0" err="1"/>
              <a:t>Ohmura</a:t>
            </a:r>
            <a:r>
              <a:rPr lang="es-ES" sz="1400" dirty="0"/>
              <a:t>, H., Kai, M., &amp; Jones, J. H. (2001). </a:t>
            </a:r>
            <a:r>
              <a:rPr lang="en-US" sz="1400" dirty="0"/>
              <a:t>Frequency of and risk factors for epistaxis associated with exercise-induced pulmonary hemorrhage in horses: 251,609 race starts (1992-1997). </a:t>
            </a:r>
            <a:r>
              <a:rPr lang="en-US" sz="1400" i="1" dirty="0"/>
              <a:t>Journal of the American Veterinary Medical Association</a:t>
            </a:r>
            <a:r>
              <a:rPr lang="en-US" sz="1400" dirty="0"/>
              <a:t>, </a:t>
            </a:r>
            <a:r>
              <a:rPr lang="en-US" sz="1400" i="1" dirty="0"/>
              <a:t>218</a:t>
            </a:r>
            <a:r>
              <a:rPr lang="en-US" sz="1400" dirty="0"/>
              <a:t>(9), 1462–1464. 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2779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C590C-9800-4955-A4F4-829F56C1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TESIS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B56FB4-7A56-4A5A-A496-63B532FA6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Determinar la incidencia de hemorragia pulmonar inducida por el ejercicio en equinos American </a:t>
            </a:r>
            <a:r>
              <a:rPr lang="es-ES" dirty="0" err="1"/>
              <a:t>Trotter</a:t>
            </a:r>
            <a:r>
              <a:rPr lang="es-ES" dirty="0"/>
              <a:t>, entre 3 y 5 años de edad post carrera, que corren distancias de 1609 metros en hipódromos de la provincia de Córdoba, durante abril de 2024 a diciembre 2024.</a:t>
            </a: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8879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38BA9-0576-49D6-848A-7449D69E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83B772-2680-48F6-BD47-A4FC72750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Consentimiento informado y encuesta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Examen clínico básico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Video endoscopia en reposo post carrera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Toma de muestra de sangre y remisión a laboratorio UNL.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Recopilación y evaluación de imágenes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Resultados de la carrera</a:t>
            </a:r>
          </a:p>
          <a:p>
            <a:pPr marL="514350" indent="-514350">
              <a:buFont typeface="+mj-lt"/>
              <a:buAutoNum type="arabicPeriod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648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DD831-4817-4AEA-BB90-5AEE2FE3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8A6EE1B-B814-4908-B3E6-7BF379661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29" y="1453946"/>
            <a:ext cx="4319178" cy="431207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8668EA-3C03-4F75-B6DD-E19CAC9E8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24" y="1456830"/>
            <a:ext cx="3532909" cy="43410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A1DA5B-076D-4708-898F-400E9E046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336"/>
            <a:ext cx="3148112" cy="43120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C44C9E-9022-4510-93D4-68882AB70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" y="0"/>
            <a:ext cx="9235006" cy="69262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E4C78E7-EA7B-42DD-9A78-CD2E37A91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0"/>
            <a:ext cx="5818909" cy="692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ABEAFF-147D-4EAF-823F-8BF09F85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CONSENTIMIENTO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7C274C-4613-4C1E-A40C-E725E6A2B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3" y="2615184"/>
            <a:ext cx="6947223" cy="3694176"/>
          </a:xfrm>
        </p:spPr>
        <p:txBody>
          <a:bodyPr/>
          <a:lstStyle/>
          <a:p>
            <a:r>
              <a:rPr lang="es-ES" dirty="0"/>
              <a:t>Datos personales</a:t>
            </a:r>
            <a:r>
              <a:rPr lang="es-AR" dirty="0"/>
              <a:t> y del equino</a:t>
            </a:r>
          </a:p>
          <a:p>
            <a:r>
              <a:rPr lang="es-AR" dirty="0" err="1"/>
              <a:t>Metodos</a:t>
            </a:r>
            <a:r>
              <a:rPr lang="es-AR" dirty="0"/>
              <a:t> de cuida</a:t>
            </a:r>
          </a:p>
          <a:p>
            <a:r>
              <a:rPr lang="es-AR" dirty="0"/>
              <a:t>Control veterinario</a:t>
            </a:r>
          </a:p>
          <a:p>
            <a:r>
              <a:rPr lang="es-AR" dirty="0"/>
              <a:t>Tratamiento</a:t>
            </a:r>
            <a:endParaRPr lang="es-ES" dirty="0"/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7E74A6-415A-4530-9E75-F046B15E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0" y="2786635"/>
            <a:ext cx="3676650" cy="23431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F385E0-AE48-46A1-9813-4795340B7DEC}"/>
              </a:ext>
            </a:extLst>
          </p:cNvPr>
          <p:cNvSpPr txBox="1"/>
          <p:nvPr/>
        </p:nvSpPr>
        <p:spPr>
          <a:xfrm>
            <a:off x="2876992" y="5724585"/>
            <a:ext cx="5937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highlight>
                  <a:srgbClr val="FFFF00"/>
                </a:highlight>
              </a:rPr>
              <a:t>CONFIDENCIAL Y ANONIMO</a:t>
            </a:r>
            <a:endParaRPr lang="es-AR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23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21141-D40C-4818-A086-1CB51380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EXAMEN CLINICO BASICO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E6BD58-C39F-4A43-9E5F-8613D5E52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4" y="2478024"/>
            <a:ext cx="4564241" cy="3694176"/>
          </a:xfrm>
        </p:spPr>
        <p:txBody>
          <a:bodyPr/>
          <a:lstStyle/>
          <a:p>
            <a:r>
              <a:rPr lang="es-ES" dirty="0"/>
              <a:t>Inspección estática</a:t>
            </a:r>
          </a:p>
          <a:p>
            <a:endParaRPr lang="es-ES" dirty="0"/>
          </a:p>
          <a:p>
            <a:r>
              <a:rPr lang="es-ES" dirty="0"/>
              <a:t>Frecuencia Cardiaca</a:t>
            </a:r>
          </a:p>
          <a:p>
            <a:endParaRPr lang="es-ES" dirty="0"/>
          </a:p>
          <a:p>
            <a:r>
              <a:rPr lang="es-ES" dirty="0"/>
              <a:t>Frecuencia Respiratoria</a:t>
            </a:r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E9C7D2-585A-4D37-BEA9-02BFF037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" y="2341418"/>
            <a:ext cx="6128075" cy="408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FB524-7375-4EC5-BD50-EDFDC5F0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ENDOSCOPIA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15D3BD-A5DC-47FC-9262-AC58D624B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69E8B0C2-FFDE-428D-A712-CDB57637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38" y="306497"/>
            <a:ext cx="4975437" cy="31881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0F2830-CB98-4ACD-A2AA-F3E21981F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5" y="2328984"/>
            <a:ext cx="5003612" cy="33357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A9D603-E974-441A-BBCB-0B871E051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5" y="4146024"/>
            <a:ext cx="3995236" cy="21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8BC0F-E58A-47C4-943F-C2F32FF9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3990A1-2C34-4E1B-AAA8-EA83C3E8D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la actualidad, la cría de la raza American </a:t>
            </a:r>
            <a:r>
              <a:rPr lang="es-ES" dirty="0" err="1"/>
              <a:t>Trotter</a:t>
            </a:r>
            <a:r>
              <a:rPr lang="es-ES" dirty="0"/>
              <a:t> se lleva a cabo en alrededor de 18 </a:t>
            </a:r>
            <a:r>
              <a:rPr lang="es-ES" dirty="0" err="1"/>
              <a:t>haras</a:t>
            </a:r>
            <a:r>
              <a:rPr lang="es-ES" dirty="0"/>
              <a:t> con más de 500 madres. Estos ejemplares están tipificados genéticamente y tienen la oportunidad de competir todos los domingos en los diversos hipódromos del país, distribuidos en las provincias de Buenos Aires, Córdoba y Santa Fe.</a:t>
            </a:r>
          </a:p>
          <a:p>
            <a:r>
              <a:rPr lang="es-ES" dirty="0"/>
              <a:t>Los </a:t>
            </a:r>
            <a:r>
              <a:rPr lang="es-ES" dirty="0" err="1"/>
              <a:t>pasucos</a:t>
            </a:r>
            <a:r>
              <a:rPr lang="es-ES" dirty="0"/>
              <a:t> son los que encontramos en Argentina.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9132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2B94A-7450-4AC5-950B-4AA06FD0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ENDOSCOPIA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ADB9971-080D-4756-BFF8-CCFF60F4F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174" y="2121718"/>
            <a:ext cx="3155628" cy="36886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F88F967-18D5-44A4-9020-01862151C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4" y="2116208"/>
            <a:ext cx="2995391" cy="3694176"/>
          </a:xfrm>
          <a:prstGeom prst="rect">
            <a:avLst/>
          </a:prstGeom>
        </p:spPr>
      </p:pic>
      <p:pic>
        <p:nvPicPr>
          <p:cNvPr id="18" name="WhatsApp Video 2024-07-11 at 16.08.30">
            <a:hlinkClick r:id="" action="ppaction://media"/>
            <a:extLst>
              <a:ext uri="{FF2B5EF4-FFF2-40B4-BE49-F238E27FC236}">
                <a16:creationId xmlns:a16="http://schemas.microsoft.com/office/drawing/2014/main" id="{7FD185F0-BF61-4035-AB83-F24B6FA1AE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5903" y="2116240"/>
            <a:ext cx="4926013" cy="3694112"/>
          </a:xfrm>
        </p:spPr>
      </p:pic>
    </p:spTree>
    <p:extLst>
      <p:ext uri="{BB962C8B-B14F-4D97-AF65-F5344CB8AC3E}">
        <p14:creationId xmlns:p14="http://schemas.microsoft.com/office/powerpoint/2010/main" val="33736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FC42B-23F6-44F7-BA6E-7431EE07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MUESTRA DE SANGRE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AC76C4F-A814-439A-923C-39FA1123F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85" y="3730476"/>
            <a:ext cx="4265505" cy="28385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CEF530-1173-4E1D-B586-0B46D237B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85" y="590500"/>
            <a:ext cx="4265505" cy="28436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827AB7-FE52-4272-8146-D2A861A30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5" y="2242915"/>
            <a:ext cx="5421927" cy="40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F98A5-E0C6-4641-8FE4-7A387ADD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RECOPILAR IMÁGENES Y RESULTADOS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E369CD-DF40-42AB-9DF8-23DDC10F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79" y="2282190"/>
            <a:ext cx="3760013" cy="25806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6D2EEA7-9D17-4E2E-AEED-87A6BE33A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86" y="3591526"/>
            <a:ext cx="4608344" cy="25806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FC7D0CA-965C-4DF4-8CD6-7126615C2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4" y="1606680"/>
            <a:ext cx="3633479" cy="4844639"/>
          </a:xfrm>
          <a:prstGeom prst="rect">
            <a:avLst/>
          </a:prstGeom>
        </p:spPr>
      </p:pic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6E34862B-EA4B-400D-AB14-6FDEA6D1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4992622"/>
            <a:ext cx="962614" cy="1179577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E69CC3-515F-4C94-A1AA-15CCC46CB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92" y="1729733"/>
            <a:ext cx="7906531" cy="44424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0AC4FC-6474-4B5E-BF5D-BEB722387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33" y="1657995"/>
            <a:ext cx="5371398" cy="35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F69DB-7C65-49C0-9293-10CAE607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PRELIMINARES: MUESTRAS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3A00C9-F49B-4626-A031-18185F8FE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287 corredores, se presentaron a muestrear 65 (22%)</a:t>
            </a:r>
          </a:p>
          <a:p>
            <a:r>
              <a:rPr lang="es-ES" dirty="0"/>
              <a:t>52% Hembras y 48% Machos</a:t>
            </a:r>
          </a:p>
          <a:p>
            <a:r>
              <a:rPr lang="es-ES" dirty="0"/>
              <a:t>35% de 3 años; 59% de 4 años y 6% de 5 años</a:t>
            </a:r>
          </a:p>
          <a:p>
            <a:r>
              <a:rPr lang="es-ES" dirty="0"/>
              <a:t>37% 5ª categoría; 37% 4ª y 3ª </a:t>
            </a:r>
            <a:r>
              <a:rPr lang="es-ES" dirty="0" err="1"/>
              <a:t>categoria</a:t>
            </a:r>
            <a:r>
              <a:rPr lang="es-ES" dirty="0"/>
              <a:t>; 17% 2ª y 1ª </a:t>
            </a:r>
            <a:r>
              <a:rPr lang="es-ES" dirty="0" err="1"/>
              <a:t>categoria</a:t>
            </a:r>
            <a:r>
              <a:rPr lang="es-ES" dirty="0"/>
              <a:t> y 9% debutantes.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3085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DE10D-2C10-4A27-83C7-B5A1A890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PRELIMINARES: CUIDA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56CEE0-3FD7-4B15-8FF2-222BC587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83% cuida su caballo y 17% posee cuidador.</a:t>
            </a:r>
          </a:p>
          <a:p>
            <a:r>
              <a:rPr lang="es-ES" dirty="0"/>
              <a:t>90% varea más de 4 veces por semana</a:t>
            </a:r>
          </a:p>
          <a:p>
            <a:r>
              <a:rPr lang="es-ES" dirty="0"/>
              <a:t>81% solo trota y un 15% solo paso y trote.</a:t>
            </a:r>
          </a:p>
          <a:p>
            <a:r>
              <a:rPr lang="es-ES" dirty="0"/>
              <a:t>92% entrena mas de 4 kilómetros diarios</a:t>
            </a:r>
          </a:p>
          <a:p>
            <a:r>
              <a:rPr lang="es-ES" dirty="0"/>
              <a:t>92% realiza ayuno de mas de 2 horas</a:t>
            </a:r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150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2DA2F-F53F-4DA4-8AE8-6A6139D2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PRELIMINARES: VETERINARIO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86D931-57F8-4749-9FFD-450528D22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64% acude al profesional cuando es necesario y un 10% nunca solicitó al mismo.</a:t>
            </a:r>
          </a:p>
          <a:p>
            <a:r>
              <a:rPr lang="es-ES" dirty="0"/>
              <a:t>92% nunca realizo una endoscopia</a:t>
            </a:r>
          </a:p>
          <a:p>
            <a:r>
              <a:rPr lang="es-ES" dirty="0"/>
              <a:t>18% posee diagnostico de HPIE, solo el 8% realizó endoscopia y un 44% recibieron tratamiento para el mismo.</a:t>
            </a:r>
          </a:p>
          <a:p>
            <a:r>
              <a:rPr lang="es-ES" dirty="0"/>
              <a:t>Un 33% de los encuestados lo considera una enfermedad respiratoria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938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8E4FE-73D4-4FF6-A7AF-130A0875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PRELIMINARES: HPIE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7FC8F9-0635-427D-9630-075C981F0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38% DE CABALLOS CON DIAGNOSTICO DE HPIE</a:t>
            </a:r>
          </a:p>
          <a:p>
            <a:r>
              <a:rPr lang="es-ES" dirty="0"/>
              <a:t>88% EN GRADO 1 Y 2</a:t>
            </a:r>
          </a:p>
          <a:p>
            <a:r>
              <a:rPr lang="es-ES" dirty="0"/>
              <a:t>12% EN GRADO 3 Y 4</a:t>
            </a:r>
          </a:p>
          <a:p>
            <a:endParaRPr lang="es-ES" dirty="0"/>
          </a:p>
          <a:p>
            <a:r>
              <a:rPr lang="es-ES" dirty="0"/>
              <a:t>25% DE ESE 38% NO TENIA DIAGNOSTICO PREVIO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795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E841C-8E90-40B0-8FCB-C103AF46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EB521-A4B8-411C-94AF-6306BFD2B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eficiencia del método diagnostico.</a:t>
            </a:r>
          </a:p>
          <a:p>
            <a:r>
              <a:rPr lang="es-ES" dirty="0"/>
              <a:t>HPIE presente en caballos trotadores.</a:t>
            </a:r>
          </a:p>
          <a:p>
            <a:r>
              <a:rPr lang="es-ES" dirty="0"/>
              <a:t>Baja performance, pobre resultado.</a:t>
            </a:r>
          </a:p>
          <a:p>
            <a:r>
              <a:rPr lang="es-ES" dirty="0"/>
              <a:t>Disminuye la vida útil deportiva del caballo.</a:t>
            </a:r>
          </a:p>
          <a:p>
            <a:r>
              <a:rPr lang="es-ES" dirty="0"/>
              <a:t>Baja presentación a muestreo.</a:t>
            </a:r>
          </a:p>
          <a:p>
            <a:r>
              <a:rPr lang="es-ES" dirty="0"/>
              <a:t>Muy bajo respaldo con profesionales.</a:t>
            </a:r>
          </a:p>
          <a:p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385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1F776-4CFD-45DD-887D-53906BE7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¿PREGUNTAS?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03EDD4F-1F32-4732-8207-6D7854FCF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15" y="2443956"/>
            <a:ext cx="3400621" cy="371695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35A287-672F-4639-855C-C3EF02302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78" y="2443956"/>
            <a:ext cx="3400620" cy="35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9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825E8-09F2-4297-BABE-C0DB6813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F34EA1-400F-4C19-9354-FF7EC234C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¡MUCHAS GRACIAS!</a:t>
            </a:r>
            <a:endParaRPr lang="es-AR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7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D647AB-AE63-4978-AC9E-E6AEBE76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810C7E-CB9D-4575-8E27-529DE3367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LESIONES MAS COMUNES: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TENDINOPATIAS DE TENDONES FLEXORES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CLAUDICACIONES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LUMBALGIAS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RABDOMIOLISIS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EPISTAXIS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TOS O SECRECIÓN NASAL</a:t>
            </a:r>
          </a:p>
          <a:p>
            <a:pPr lvl="1"/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D885D1-124A-4774-A879-5C66FBC87730}"/>
              </a:ext>
            </a:extLst>
          </p:cNvPr>
          <p:cNvSpPr txBox="1"/>
          <p:nvPr/>
        </p:nvSpPr>
        <p:spPr>
          <a:xfrm>
            <a:off x="1470991" y="6211669"/>
            <a:ext cx="10721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Knight, P. K. (2019). Results of racetrack examinations of Standardbred horses at race meetings in New South Wales. Australian Veterinary Journal, 97(12), 509–514</a:t>
            </a:r>
            <a:r>
              <a:rPr lang="en-US" i="1" dirty="0"/>
              <a:t>. 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15096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A3857-EFCD-45CC-8F2B-82B92008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EPISTAXIS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75E8B9-2CAC-4FD5-AF43-067E44021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HPIE es una de las principales causas de epistaxis, definida como la presencia de sangre en vías aéreas post ejercicio.</a:t>
            </a:r>
          </a:p>
          <a:p>
            <a:endParaRPr lang="es-ES" dirty="0"/>
          </a:p>
          <a:p>
            <a:r>
              <a:rPr lang="es-ES" dirty="0"/>
              <a:t>Visualización directa</a:t>
            </a:r>
          </a:p>
          <a:p>
            <a:r>
              <a:rPr lang="es-ES" dirty="0"/>
              <a:t>Endoscopia</a:t>
            </a:r>
          </a:p>
          <a:p>
            <a:r>
              <a:rPr lang="es-ES" dirty="0"/>
              <a:t>Lavaje </a:t>
            </a:r>
            <a:r>
              <a:rPr lang="es-ES" dirty="0" err="1"/>
              <a:t>Broncoalveolar</a:t>
            </a: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C434FE-4FC4-47E0-930F-056F914F77E5}"/>
              </a:ext>
            </a:extLst>
          </p:cNvPr>
          <p:cNvSpPr txBox="1"/>
          <p:nvPr/>
        </p:nvSpPr>
        <p:spPr>
          <a:xfrm>
            <a:off x="1676400" y="6172200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Hinchcliff</a:t>
            </a:r>
            <a:r>
              <a:rPr lang="en-US" sz="1400" dirty="0"/>
              <a:t>, K. W., </a:t>
            </a:r>
            <a:r>
              <a:rPr lang="en-US" sz="1400" dirty="0" err="1"/>
              <a:t>Couetil</a:t>
            </a:r>
            <a:r>
              <a:rPr lang="en-US" sz="1400" dirty="0"/>
              <a:t>, L. L., Knight, P. K., Morley, P. S., Robinson, N. E., Sweeney, C. R., &amp; van </a:t>
            </a:r>
            <a:r>
              <a:rPr lang="en-US" sz="1400" dirty="0" err="1"/>
              <a:t>Erck</a:t>
            </a:r>
            <a:r>
              <a:rPr lang="en-US" sz="1400" dirty="0"/>
              <a:t>, E. (2015). Exercise Induced Pulmonary Hemorrhage in Horses: American College of Veterinary Internal Medicine Consensus Statement. </a:t>
            </a:r>
            <a:r>
              <a:rPr lang="en-US" sz="1400" i="1" dirty="0"/>
              <a:t>Journal of Veterinary Internal Medicine</a:t>
            </a:r>
            <a:r>
              <a:rPr lang="en-US" sz="1400" dirty="0"/>
              <a:t>, </a:t>
            </a:r>
            <a:r>
              <a:rPr lang="en-US" sz="1400" i="1" dirty="0"/>
              <a:t>29</a:t>
            </a:r>
            <a:r>
              <a:rPr lang="en-US" sz="1400" dirty="0"/>
              <a:t>(3), 743–758. </a:t>
            </a:r>
            <a:endParaRPr lang="es-AR" sz="1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CD2545-3607-41A6-9A8A-AB6996CAA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303" y="3529012"/>
            <a:ext cx="1800225" cy="25431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13F017-1C55-4B17-8B02-90C4BAF92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47" y="3529011"/>
            <a:ext cx="1908145" cy="2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99D75-ADEA-49BF-8A22-4766E967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HEMORRAGIA PULMONAR INDUCIDA POR EJERCICIO</a:t>
            </a:r>
            <a:endParaRPr lang="es-A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0BF98-3C14-4C47-9CF8-FD49C7594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s-AR" dirty="0"/>
              <a:t>Grado 0: sin sangre en la vía respiratoria.</a:t>
            </a:r>
          </a:p>
          <a:p>
            <a:pPr lvl="0"/>
            <a:r>
              <a:rPr lang="es-AR" dirty="0"/>
              <a:t>Grado 1: presencia de uno o más coágulos, menos de dos rastros de sangre en ¼ de la superficie de la tráquea en menos del 10% del área traqueal o de su bifurcación.</a:t>
            </a:r>
          </a:p>
          <a:p>
            <a:pPr lvl="0"/>
            <a:r>
              <a:rPr lang="es-AR" dirty="0"/>
              <a:t>Grado 2: un rastro de sangre largo (mayor a mitad largo de la tráquea) o más de 2 coágulos que ocupen menos de 1/3 de la circunferencia de la tráquea.</a:t>
            </a:r>
          </a:p>
          <a:p>
            <a:pPr lvl="0"/>
            <a:r>
              <a:rPr lang="es-AR" dirty="0"/>
              <a:t>Grado 3: múltiples coágulos que ocupen menos de 1/3 de la circunferencia de la tráquea, sin sangre acumulada en el tercio inferior de la tráquea. </a:t>
            </a:r>
          </a:p>
          <a:p>
            <a:r>
              <a:rPr lang="es-AR" dirty="0"/>
              <a:t>Grado 4: sangre fresca o coágulos que ocupen el 90% de la superficie de la tráquea con acumulación de sangre en la entrada del tórax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89CBC4-C285-42B0-9426-67590BADF866}"/>
              </a:ext>
            </a:extLst>
          </p:cNvPr>
          <p:cNvSpPr txBox="1"/>
          <p:nvPr/>
        </p:nvSpPr>
        <p:spPr>
          <a:xfrm>
            <a:off x="1786128" y="6309360"/>
            <a:ext cx="1040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Hinchcliff</a:t>
            </a:r>
            <a:r>
              <a:rPr lang="en-US" sz="1400" dirty="0"/>
              <a:t>, K. W., Jackson, M. A., Brown, J. A., Callaghan, P. A. O., </a:t>
            </a:r>
            <a:r>
              <a:rPr lang="en-US" sz="1400" dirty="0" err="1"/>
              <a:t>Mccaffrey</a:t>
            </a:r>
            <a:r>
              <a:rPr lang="en-US" sz="1400" dirty="0"/>
              <a:t>, J. P., Morley, P. S., Ronald, F., &amp; Andrew, F. (2005). </a:t>
            </a:r>
            <a:r>
              <a:rPr lang="en-US" sz="1400" i="1" dirty="0" err="1"/>
              <a:t>Tracheobronchoscopic</a:t>
            </a:r>
            <a:r>
              <a:rPr lang="en-US" sz="1400" i="1" dirty="0"/>
              <a:t> assessment of exercise-induced pulmonary hemorrhage in horses</a:t>
            </a:r>
            <a:r>
              <a:rPr lang="en-US" sz="1400" dirty="0"/>
              <a:t>. </a:t>
            </a:r>
            <a:r>
              <a:rPr lang="en-US" sz="1400" i="1" dirty="0"/>
              <a:t>80523</a:t>
            </a:r>
            <a:r>
              <a:rPr lang="en-US" sz="1400" dirty="0"/>
              <a:t>, 596–598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2074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C6B7E-E578-4770-9169-6A910B1A3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GRADO 0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FDC4D9D-E57F-4077-9091-C704224B3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50" y="2039144"/>
            <a:ext cx="5188718" cy="389153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1F5123-4920-4165-8D69-98C60A666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2" y="2039144"/>
            <a:ext cx="5188719" cy="38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D19B1-5044-407F-9A38-C370CB5F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GRADO 1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CF6116E-5E92-46B3-BB3F-094A99DF9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2039144"/>
            <a:ext cx="4789338" cy="359200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7C06A7-352A-498B-AB67-CBC1D6DED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0" y="2039144"/>
            <a:ext cx="5076632" cy="38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3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4BB2B-41AF-4D08-9699-64A26CAF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GRADO 2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F232D4-066C-4EA1-8D24-182862FE3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13" y="2013436"/>
            <a:ext cx="4925482" cy="369411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BB3A92-1C88-4350-9026-BF1D4C540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2" y="2013436"/>
            <a:ext cx="4925482" cy="36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64E93-A6C9-46B4-BF51-73CD25E4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GRADO 3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CB90518-0D82-41D5-8C04-7B36128FD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55" y="2039144"/>
            <a:ext cx="4925482" cy="369411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FDCD12-A80F-4F90-A93C-72BD94CE6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3" y="2039144"/>
            <a:ext cx="4925482" cy="36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42E41"/>
      </a:dk2>
      <a:lt2>
        <a:srgbClr val="E8E6E2"/>
      </a:lt2>
      <a:accent1>
        <a:srgbClr val="769CE6"/>
      </a:accent1>
      <a:accent2>
        <a:srgbClr val="36AFD7"/>
      </a:accent2>
      <a:accent3>
        <a:srgbClr val="4CB2A1"/>
      </a:accent3>
      <a:accent4>
        <a:srgbClr val="47B876"/>
      </a:accent4>
      <a:accent5>
        <a:srgbClr val="42BB42"/>
      </a:accent5>
      <a:accent6>
        <a:srgbClr val="74B346"/>
      </a:accent6>
      <a:hlink>
        <a:srgbClr val="94805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1076</Words>
  <Application>Microsoft Office PowerPoint</Application>
  <PresentationFormat>Panorámica</PresentationFormat>
  <Paragraphs>106</Paragraphs>
  <Slides>29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Calibri</vt:lpstr>
      <vt:lpstr>Wingdings</vt:lpstr>
      <vt:lpstr>AccentBoxVTI</vt:lpstr>
      <vt:lpstr>“Incidencia de hemorragia pulmonar inducida por el ejercicio en caballos American Trotter corredores de una milla en la provincia de Córdoba determinada por endoscopia”  </vt:lpstr>
      <vt:lpstr>INTRODUCCIÓN</vt:lpstr>
      <vt:lpstr>CONTEXTO</vt:lpstr>
      <vt:lpstr>EPISTAXIS</vt:lpstr>
      <vt:lpstr>HEMORRAGIA PULMONAR INDUCIDA POR EJERCICIO</vt:lpstr>
      <vt:lpstr>GRADO 0</vt:lpstr>
      <vt:lpstr>GRADO 1</vt:lpstr>
      <vt:lpstr>GRADO 2</vt:lpstr>
      <vt:lpstr>GRADO 3</vt:lpstr>
      <vt:lpstr>GRADO 4</vt:lpstr>
      <vt:lpstr>FISIOPATOLOGIA</vt:lpstr>
      <vt:lpstr>Presentación de PowerPoint</vt:lpstr>
      <vt:lpstr>ESTADISTICA MUNDIAL</vt:lpstr>
      <vt:lpstr>TESIS</vt:lpstr>
      <vt:lpstr>ACTIVIDADES</vt:lpstr>
      <vt:lpstr>Presentación de PowerPoint</vt:lpstr>
      <vt:lpstr>CONSENTIMIENTO Y ENCUESTA</vt:lpstr>
      <vt:lpstr>EXAMEN CLINICO BASICO</vt:lpstr>
      <vt:lpstr>VIDEO ENDOSCOPIA</vt:lpstr>
      <vt:lpstr>VIDEO ENDOSCOPIA</vt:lpstr>
      <vt:lpstr>MUESTRA DE SANGRE</vt:lpstr>
      <vt:lpstr>RECOPILAR IMÁGENES Y RESULTADOS</vt:lpstr>
      <vt:lpstr>RESULTADOS PRELIMINARES: MUESTRAS</vt:lpstr>
      <vt:lpstr>RESULTADOS PRELIMINARES: CUIDA</vt:lpstr>
      <vt:lpstr>RESULTADOS PRELIMINARES: VETERINARIO</vt:lpstr>
      <vt:lpstr>RESULTADOS PRELIMINARES: HPIE</vt:lpstr>
      <vt:lpstr>CONCLUSIÓN</vt:lpstr>
      <vt:lpstr>¿PREGUNTAS?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“Incidencia de hemorragia pulmonar inducida por el ejercicio en caballos American Trotter corredores de una milla en la provincia de Córdoba determinada por endoscopia”  </dc:title>
  <dc:creator>Usuario</dc:creator>
  <cp:lastModifiedBy>Usuario</cp:lastModifiedBy>
  <cp:revision>4</cp:revision>
  <dcterms:created xsi:type="dcterms:W3CDTF">2024-07-11T13:44:48Z</dcterms:created>
  <dcterms:modified xsi:type="dcterms:W3CDTF">2024-07-11T20:09:10Z</dcterms:modified>
</cp:coreProperties>
</file>